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61" r:id="rId6"/>
    <p:sldId id="260" r:id="rId7"/>
    <p:sldId id="262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due\AppData\Local\Microsoft\Windows\Temporary%20Internet%20Files\Content.IE5\FGH5JZGD\Felte%20dyr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due\AppData\Local\Microsoft\Windows\Temporary%20Internet%20Files\Content.IE5\K3BJKLZB\Sett%20pr.%20jegerdag%20(1)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due\AppData\Local\Microsoft\Windows\Temporary%20Internet%20Files\Content.IE5\FGH5JZGD\Sett%20kalv%20pr.%20ku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due\AppData\Local\Microsoft\Windows\Temporary%20Internet%20Files\Content.IE5\BXRR9GRS\Sett%20kalv%20pr.%20kalvku%20(1)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due\AppData\Local\Microsoft\Windows\Temporary%20Internet%20Files\Content.IE5\BXRR9GRS\Sett%20ku%20pr.%20okse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due\AppData\Local\Microsoft\Windows\Temporary%20Internet%20Files\Content.IE5\K3BJKLZB\Tildelte%20og%20felte%20dyr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autoTitleDeleted val="1"/>
    <c:plotArea>
      <c:layout/>
      <c:lineChart>
        <c:grouping val="standard"/>
        <c:ser>
          <c:idx val="0"/>
          <c:order val="0"/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Sheet1!$I$2:$I$11</c:f>
              <c:numCache>
                <c:formatCode>General</c:formatCode>
                <c:ptCount val="10"/>
                <c:pt idx="0">
                  <c:v>259</c:v>
                </c:pt>
                <c:pt idx="1">
                  <c:v>220</c:v>
                </c:pt>
                <c:pt idx="2">
                  <c:v>207</c:v>
                </c:pt>
                <c:pt idx="3">
                  <c:v>194</c:v>
                </c:pt>
                <c:pt idx="4">
                  <c:v>177</c:v>
                </c:pt>
                <c:pt idx="5">
                  <c:v>169</c:v>
                </c:pt>
                <c:pt idx="6">
                  <c:v>145</c:v>
                </c:pt>
                <c:pt idx="7">
                  <c:v>136</c:v>
                </c:pt>
                <c:pt idx="8">
                  <c:v>138</c:v>
                </c:pt>
                <c:pt idx="9">
                  <c:v>123</c:v>
                </c:pt>
              </c:numCache>
            </c:numRef>
          </c:val>
        </c:ser>
        <c:marker val="1"/>
        <c:axId val="105532032"/>
        <c:axId val="103330176"/>
      </c:lineChart>
      <c:catAx>
        <c:axId val="105532032"/>
        <c:scaling>
          <c:orientation val="minMax"/>
        </c:scaling>
        <c:axPos val="b"/>
        <c:numFmt formatCode="General" sourceLinked="1"/>
        <c:majorTickMark val="none"/>
        <c:tickLblPos val="nextTo"/>
        <c:crossAx val="103330176"/>
        <c:crosses val="autoZero"/>
        <c:auto val="1"/>
        <c:lblAlgn val="ctr"/>
        <c:lblOffset val="100"/>
      </c:catAx>
      <c:valAx>
        <c:axId val="10333017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spPr>
          <a:ln w="9525">
            <a:noFill/>
          </a:ln>
        </c:spPr>
        <c:crossAx val="105532032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plotArea>
      <c:layout/>
      <c:lineChart>
        <c:grouping val="standard"/>
        <c:ser>
          <c:idx val="0"/>
          <c:order val="0"/>
          <c:tx>
            <c:v>Froland</c:v>
          </c:tx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0.55000000000000004</c:v>
                </c:pt>
                <c:pt idx="1">
                  <c:v>0.43000000000000016</c:v>
                </c:pt>
                <c:pt idx="2">
                  <c:v>0.46</c:v>
                </c:pt>
                <c:pt idx="3">
                  <c:v>0.37000000000000016</c:v>
                </c:pt>
                <c:pt idx="4">
                  <c:v>0.38000000000000017</c:v>
                </c:pt>
                <c:pt idx="5">
                  <c:v>0.42000000000000015</c:v>
                </c:pt>
                <c:pt idx="6">
                  <c:v>0.36000000000000015</c:v>
                </c:pt>
                <c:pt idx="7">
                  <c:v>0.37000000000000016</c:v>
                </c:pt>
                <c:pt idx="8">
                  <c:v>0.41000000000000014</c:v>
                </c:pt>
                <c:pt idx="9">
                  <c:v>0.37000000000000016</c:v>
                </c:pt>
              </c:numCache>
            </c:numRef>
          </c:val>
        </c:ser>
        <c:ser>
          <c:idx val="1"/>
          <c:order val="1"/>
          <c:tx>
            <c:v>Aust-Agder</c:v>
          </c:tx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0.51</c:v>
                </c:pt>
                <c:pt idx="1">
                  <c:v>0.46</c:v>
                </c:pt>
                <c:pt idx="2">
                  <c:v>0.43000000000000016</c:v>
                </c:pt>
                <c:pt idx="3">
                  <c:v>0.43000000000000016</c:v>
                </c:pt>
                <c:pt idx="4">
                  <c:v>0.41000000000000014</c:v>
                </c:pt>
                <c:pt idx="5">
                  <c:v>0.42000000000000015</c:v>
                </c:pt>
                <c:pt idx="6">
                  <c:v>0.38000000000000017</c:v>
                </c:pt>
                <c:pt idx="7">
                  <c:v>0.38000000000000017</c:v>
                </c:pt>
                <c:pt idx="8">
                  <c:v>0.35000000000000014</c:v>
                </c:pt>
                <c:pt idx="9">
                  <c:v>0.35000000000000014</c:v>
                </c:pt>
              </c:numCache>
            </c:numRef>
          </c:val>
        </c:ser>
        <c:marker val="1"/>
        <c:axId val="103338368"/>
        <c:axId val="103339904"/>
      </c:lineChart>
      <c:catAx>
        <c:axId val="103338368"/>
        <c:scaling>
          <c:orientation val="minMax"/>
        </c:scaling>
        <c:axPos val="b"/>
        <c:numFmt formatCode="General" sourceLinked="1"/>
        <c:tickLblPos val="nextTo"/>
        <c:crossAx val="103339904"/>
        <c:crosses val="autoZero"/>
        <c:auto val="1"/>
        <c:lblAlgn val="ctr"/>
        <c:lblOffset val="100"/>
      </c:catAx>
      <c:valAx>
        <c:axId val="103339904"/>
        <c:scaling>
          <c:orientation val="minMax"/>
        </c:scaling>
        <c:axPos val="l"/>
        <c:majorGridlines/>
        <c:numFmt formatCode="General" sourceLinked="1"/>
        <c:tickLblPos val="nextTo"/>
        <c:crossAx val="10333836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/>
      <c:lineChart>
        <c:grouping val="standard"/>
        <c:ser>
          <c:idx val="0"/>
          <c:order val="0"/>
          <c:tx>
            <c:v>Aust-Agder</c:v>
          </c:tx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0.55000000000000004</c:v>
                </c:pt>
                <c:pt idx="1">
                  <c:v>0.58000000000000007</c:v>
                </c:pt>
                <c:pt idx="2">
                  <c:v>0.52</c:v>
                </c:pt>
                <c:pt idx="3">
                  <c:v>0.54</c:v>
                </c:pt>
                <c:pt idx="4">
                  <c:v>0.56000000000000005</c:v>
                </c:pt>
                <c:pt idx="5">
                  <c:v>0.56000000000000005</c:v>
                </c:pt>
                <c:pt idx="6">
                  <c:v>0.56000000000000005</c:v>
                </c:pt>
                <c:pt idx="7">
                  <c:v>0.55000000000000004</c:v>
                </c:pt>
                <c:pt idx="8">
                  <c:v>0.53</c:v>
                </c:pt>
                <c:pt idx="9">
                  <c:v>0.55000000000000004</c:v>
                </c:pt>
              </c:numCache>
            </c:numRef>
          </c:val>
        </c:ser>
        <c:ser>
          <c:idx val="1"/>
          <c:order val="1"/>
          <c:tx>
            <c:v>Froland</c:v>
          </c:tx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0.59</c:v>
                </c:pt>
                <c:pt idx="1">
                  <c:v>0.64000000000000035</c:v>
                </c:pt>
                <c:pt idx="2">
                  <c:v>0.55000000000000004</c:v>
                </c:pt>
                <c:pt idx="3">
                  <c:v>0.53</c:v>
                </c:pt>
                <c:pt idx="4">
                  <c:v>0.54</c:v>
                </c:pt>
                <c:pt idx="5">
                  <c:v>0.54</c:v>
                </c:pt>
                <c:pt idx="6">
                  <c:v>0.63000000000000034</c:v>
                </c:pt>
                <c:pt idx="7">
                  <c:v>0.66000000000000036</c:v>
                </c:pt>
                <c:pt idx="8">
                  <c:v>0.58000000000000007</c:v>
                </c:pt>
                <c:pt idx="9">
                  <c:v>0.61000000000000032</c:v>
                </c:pt>
              </c:numCache>
            </c:numRef>
          </c:val>
        </c:ser>
        <c:marker val="1"/>
        <c:axId val="105572608"/>
        <c:axId val="75632640"/>
      </c:lineChart>
      <c:catAx>
        <c:axId val="105572608"/>
        <c:scaling>
          <c:orientation val="minMax"/>
        </c:scaling>
        <c:axPos val="b"/>
        <c:numFmt formatCode="General" sourceLinked="1"/>
        <c:tickLblPos val="nextTo"/>
        <c:crossAx val="75632640"/>
        <c:crosses val="autoZero"/>
        <c:auto val="1"/>
        <c:lblAlgn val="ctr"/>
        <c:lblOffset val="100"/>
      </c:catAx>
      <c:valAx>
        <c:axId val="75632640"/>
        <c:scaling>
          <c:orientation val="minMax"/>
          <c:min val="0.4"/>
        </c:scaling>
        <c:axPos val="l"/>
        <c:majorGridlines/>
        <c:numFmt formatCode="General" sourceLinked="1"/>
        <c:tickLblPos val="nextTo"/>
        <c:crossAx val="10557260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/>
      <c:lineChart>
        <c:grouping val="standard"/>
        <c:ser>
          <c:idx val="0"/>
          <c:order val="0"/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1.1200000000000001</c:v>
                </c:pt>
                <c:pt idx="1">
                  <c:v>1.1000000000000001</c:v>
                </c:pt>
                <c:pt idx="2">
                  <c:v>1.07</c:v>
                </c:pt>
                <c:pt idx="3">
                  <c:v>1.1000000000000001</c:v>
                </c:pt>
                <c:pt idx="4">
                  <c:v>1.04</c:v>
                </c:pt>
                <c:pt idx="5">
                  <c:v>1.1700000000000008</c:v>
                </c:pt>
                <c:pt idx="6">
                  <c:v>1.139999999999999</c:v>
                </c:pt>
                <c:pt idx="7">
                  <c:v>1.149999999999999</c:v>
                </c:pt>
                <c:pt idx="8">
                  <c:v>1.139999999999999</c:v>
                </c:pt>
                <c:pt idx="9">
                  <c:v>1.0900000000000001</c:v>
                </c:pt>
              </c:numCache>
            </c:numRef>
          </c:val>
        </c:ser>
        <c:ser>
          <c:idx val="1"/>
          <c:order val="1"/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1.1000000000000001</c:v>
                </c:pt>
                <c:pt idx="1">
                  <c:v>1.1000000000000001</c:v>
                </c:pt>
                <c:pt idx="2">
                  <c:v>1.1000000000000001</c:v>
                </c:pt>
                <c:pt idx="3">
                  <c:v>1.1000000000000001</c:v>
                </c:pt>
                <c:pt idx="4">
                  <c:v>1.1000000000000001</c:v>
                </c:pt>
                <c:pt idx="5">
                  <c:v>1.1000000000000001</c:v>
                </c:pt>
                <c:pt idx="6">
                  <c:v>1.1000000000000001</c:v>
                </c:pt>
                <c:pt idx="7">
                  <c:v>1.1000000000000001</c:v>
                </c:pt>
                <c:pt idx="8">
                  <c:v>1.1000000000000001</c:v>
                </c:pt>
                <c:pt idx="9">
                  <c:v>1.1000000000000001</c:v>
                </c:pt>
              </c:numCache>
            </c:numRef>
          </c:val>
        </c:ser>
        <c:marker val="1"/>
        <c:axId val="75665792"/>
        <c:axId val="75667328"/>
      </c:lineChart>
      <c:catAx>
        <c:axId val="75665792"/>
        <c:scaling>
          <c:orientation val="minMax"/>
        </c:scaling>
        <c:axPos val="b"/>
        <c:numFmt formatCode="General" sourceLinked="1"/>
        <c:tickLblPos val="nextTo"/>
        <c:crossAx val="75667328"/>
        <c:crosses val="autoZero"/>
        <c:auto val="1"/>
        <c:lblAlgn val="ctr"/>
        <c:lblOffset val="100"/>
      </c:catAx>
      <c:valAx>
        <c:axId val="75667328"/>
        <c:scaling>
          <c:orientation val="minMax"/>
        </c:scaling>
        <c:axPos val="l"/>
        <c:majorGridlines/>
        <c:numFmt formatCode="General" sourceLinked="1"/>
        <c:tickLblPos val="nextTo"/>
        <c:crossAx val="75665792"/>
        <c:crosses val="autoZero"/>
        <c:crossBetween val="between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/>
      <c:lineChart>
        <c:grouping val="standard"/>
        <c:ser>
          <c:idx val="0"/>
          <c:order val="0"/>
          <c:marker>
            <c:symbol val="none"/>
          </c:marker>
          <c:val>
            <c:numRef>
              <c:f>Sheet1!$B$2:$B$11</c:f>
              <c:numCache>
                <c:formatCode>General</c:formatCode>
                <c:ptCount val="10"/>
                <c:pt idx="0">
                  <c:v>1.85</c:v>
                </c:pt>
                <c:pt idx="1">
                  <c:v>1.74</c:v>
                </c:pt>
                <c:pt idx="2">
                  <c:v>2.06</c:v>
                </c:pt>
                <c:pt idx="3">
                  <c:v>1.74</c:v>
                </c:pt>
                <c:pt idx="4">
                  <c:v>1.79</c:v>
                </c:pt>
                <c:pt idx="5">
                  <c:v>1.79</c:v>
                </c:pt>
                <c:pt idx="6">
                  <c:v>2.0099999999999998</c:v>
                </c:pt>
                <c:pt idx="7">
                  <c:v>1.57</c:v>
                </c:pt>
                <c:pt idx="8">
                  <c:v>1.85</c:v>
                </c:pt>
                <c:pt idx="9">
                  <c:v>1.61</c:v>
                </c:pt>
              </c:numCache>
            </c:numRef>
          </c:val>
        </c:ser>
        <c:marker val="1"/>
        <c:axId val="75691136"/>
        <c:axId val="75692672"/>
      </c:lineChart>
      <c:catAx>
        <c:axId val="75691136"/>
        <c:scaling>
          <c:orientation val="minMax"/>
        </c:scaling>
        <c:axPos val="b"/>
        <c:numFmt formatCode="General" sourceLinked="1"/>
        <c:tickLblPos val="nextTo"/>
        <c:crossAx val="75692672"/>
        <c:crosses val="autoZero"/>
        <c:auto val="1"/>
        <c:lblAlgn val="ctr"/>
        <c:lblOffset val="100"/>
      </c:catAx>
      <c:valAx>
        <c:axId val="75692672"/>
        <c:scaling>
          <c:orientation val="minMax"/>
          <c:min val="1"/>
        </c:scaling>
        <c:axPos val="l"/>
        <c:majorGridlines/>
        <c:numFmt formatCode="General" sourceLinked="1"/>
        <c:tickLblPos val="nextTo"/>
        <c:crossAx val="75691136"/>
        <c:crosses val="autoZero"/>
        <c:crossBetween val="between"/>
      </c:valAx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autoTitleDeleted val="1"/>
    <c:plotArea>
      <c:layout/>
      <c:lineChart>
        <c:grouping val="standard"/>
        <c:ser>
          <c:idx val="0"/>
          <c:order val="0"/>
          <c:marker>
            <c:symbol val="none"/>
          </c:marker>
          <c:cat>
            <c:numRef>
              <c:f>Sheet1!$A$2:$A$7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Sheet1!$I$2:$I$7</c:f>
              <c:numCache>
                <c:formatCode>General</c:formatCode>
                <c:ptCount val="6"/>
                <c:pt idx="0">
                  <c:v>30</c:v>
                </c:pt>
                <c:pt idx="1">
                  <c:v>33</c:v>
                </c:pt>
                <c:pt idx="2">
                  <c:v>24</c:v>
                </c:pt>
                <c:pt idx="3">
                  <c:v>30</c:v>
                </c:pt>
                <c:pt idx="4">
                  <c:v>26</c:v>
                </c:pt>
                <c:pt idx="5">
                  <c:v>29</c:v>
                </c:pt>
              </c:numCache>
            </c:numRef>
          </c:val>
        </c:ser>
        <c:marker val="1"/>
        <c:axId val="80914304"/>
        <c:axId val="80915840"/>
      </c:lineChart>
      <c:catAx>
        <c:axId val="80914304"/>
        <c:scaling>
          <c:orientation val="minMax"/>
        </c:scaling>
        <c:axPos val="b"/>
        <c:numFmt formatCode="General" sourceLinked="1"/>
        <c:majorTickMark val="none"/>
        <c:tickLblPos val="nextTo"/>
        <c:crossAx val="80915840"/>
        <c:crosses val="autoZero"/>
        <c:auto val="1"/>
        <c:lblAlgn val="ctr"/>
        <c:lblOffset val="100"/>
      </c:catAx>
      <c:valAx>
        <c:axId val="8091584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Antall hjort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80914304"/>
        <c:crosses val="autoZero"/>
        <c:crossBetween val="between"/>
      </c:valAx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BB48E-9385-4CA9-91DA-AC0480413463}" type="datetimeFigureOut">
              <a:rPr lang="nb-NO" smtClean="0"/>
              <a:pPr/>
              <a:t>28.04.2014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28885-9AC8-42E8-B054-3707176B585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BB48E-9385-4CA9-91DA-AC0480413463}" type="datetimeFigureOut">
              <a:rPr lang="nb-NO" smtClean="0"/>
              <a:pPr/>
              <a:t>28.04.2014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28885-9AC8-42E8-B054-3707176B585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BB48E-9385-4CA9-91DA-AC0480413463}" type="datetimeFigureOut">
              <a:rPr lang="nb-NO" smtClean="0"/>
              <a:pPr/>
              <a:t>28.04.2014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28885-9AC8-42E8-B054-3707176B585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BB48E-9385-4CA9-91DA-AC0480413463}" type="datetimeFigureOut">
              <a:rPr lang="nb-NO" smtClean="0"/>
              <a:pPr/>
              <a:t>28.04.2014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28885-9AC8-42E8-B054-3707176B585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BB48E-9385-4CA9-91DA-AC0480413463}" type="datetimeFigureOut">
              <a:rPr lang="nb-NO" smtClean="0"/>
              <a:pPr/>
              <a:t>28.04.2014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28885-9AC8-42E8-B054-3707176B585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BB48E-9385-4CA9-91DA-AC0480413463}" type="datetimeFigureOut">
              <a:rPr lang="nb-NO" smtClean="0"/>
              <a:pPr/>
              <a:t>28.04.2014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28885-9AC8-42E8-B054-3707176B585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BB48E-9385-4CA9-91DA-AC0480413463}" type="datetimeFigureOut">
              <a:rPr lang="nb-NO" smtClean="0"/>
              <a:pPr/>
              <a:t>28.04.2014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28885-9AC8-42E8-B054-3707176B585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BB48E-9385-4CA9-91DA-AC0480413463}" type="datetimeFigureOut">
              <a:rPr lang="nb-NO" smtClean="0"/>
              <a:pPr/>
              <a:t>28.04.2014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28885-9AC8-42E8-B054-3707176B585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BB48E-9385-4CA9-91DA-AC0480413463}" type="datetimeFigureOut">
              <a:rPr lang="nb-NO" smtClean="0"/>
              <a:pPr/>
              <a:t>28.04.2014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28885-9AC8-42E8-B054-3707176B585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BB48E-9385-4CA9-91DA-AC0480413463}" type="datetimeFigureOut">
              <a:rPr lang="nb-NO" smtClean="0"/>
              <a:pPr/>
              <a:t>28.04.2014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28885-9AC8-42E8-B054-3707176B585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BB48E-9385-4CA9-91DA-AC0480413463}" type="datetimeFigureOut">
              <a:rPr lang="nb-NO" smtClean="0"/>
              <a:pPr/>
              <a:t>28.04.2014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28885-9AC8-42E8-B054-3707176B585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BB48E-9385-4CA9-91DA-AC0480413463}" type="datetimeFigureOut">
              <a:rPr lang="nb-NO" smtClean="0"/>
              <a:pPr/>
              <a:t>28.04.2014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28885-9AC8-42E8-B054-3707176B5853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Elgjakta 2013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Hjortebestanden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b-NO" dirty="0" smtClean="0"/>
              <a:t>Hjortebestanden er stabil, og har vært det de siste seks årene</a:t>
            </a:r>
          </a:p>
          <a:p>
            <a:r>
              <a:rPr lang="nb-NO" dirty="0" smtClean="0"/>
              <a:t>Trenden er at dette også gjelder for fylket sett under ett. Det er felt 250-280 hjort i året de siste årene.</a:t>
            </a:r>
          </a:p>
          <a:p>
            <a:r>
              <a:rPr lang="nb-NO" dirty="0" smtClean="0"/>
              <a:t>Bestanden er fortsatt </a:t>
            </a:r>
            <a:r>
              <a:rPr lang="nb-NO" dirty="0" err="1" smtClean="0"/>
              <a:t>klumpvis</a:t>
            </a:r>
            <a:r>
              <a:rPr lang="nb-NO" dirty="0" smtClean="0"/>
              <a:t> utbredt</a:t>
            </a:r>
          </a:p>
          <a:p>
            <a:r>
              <a:rPr lang="nb-NO" dirty="0" smtClean="0"/>
              <a:t>Bestanden har sluttet å vokse etter at jakttiden ble utvidet</a:t>
            </a:r>
          </a:p>
          <a:p>
            <a:r>
              <a:rPr lang="nb-NO" dirty="0" smtClean="0"/>
              <a:t>Vi ser ingen skader på skog knyttet til hjort, og kondisjonen er god.</a:t>
            </a:r>
          </a:p>
          <a:p>
            <a:r>
              <a:rPr lang="nb-NO" dirty="0" smtClean="0"/>
              <a:t>Det bør derfor være mulig å øke bestanden </a:t>
            </a:r>
            <a:r>
              <a:rPr lang="nb-NO" smtClean="0"/>
              <a:t>av hjort.</a:t>
            </a:r>
            <a:endParaRPr lang="nb-NO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Litt om flått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Flåtten har tre sykluser med forskjellig infeksjonsnivå av </a:t>
            </a:r>
            <a:r>
              <a:rPr lang="nb-NO" dirty="0" err="1" smtClean="0"/>
              <a:t>borrelia</a:t>
            </a:r>
            <a:endParaRPr lang="nb-NO" dirty="0" smtClean="0"/>
          </a:p>
          <a:p>
            <a:r>
              <a:rPr lang="nb-NO" dirty="0" smtClean="0"/>
              <a:t>Larver (0,5% m </a:t>
            </a:r>
            <a:r>
              <a:rPr lang="nb-NO" dirty="0" err="1" smtClean="0"/>
              <a:t>borrelia</a:t>
            </a:r>
            <a:r>
              <a:rPr lang="nb-NO" dirty="0" smtClean="0"/>
              <a:t>)</a:t>
            </a:r>
          </a:p>
          <a:p>
            <a:r>
              <a:rPr lang="nb-NO" dirty="0" smtClean="0"/>
              <a:t>Nymfer (24,5% m </a:t>
            </a:r>
            <a:r>
              <a:rPr lang="nb-NO" dirty="0" err="1" smtClean="0"/>
              <a:t>borrelia</a:t>
            </a:r>
            <a:r>
              <a:rPr lang="nb-NO" dirty="0" smtClean="0"/>
              <a:t>)</a:t>
            </a:r>
          </a:p>
          <a:p>
            <a:r>
              <a:rPr lang="nb-NO" dirty="0" smtClean="0"/>
              <a:t>Voksne (26,9% m </a:t>
            </a:r>
            <a:r>
              <a:rPr lang="nb-NO" dirty="0" err="1" smtClean="0"/>
              <a:t>borrelia</a:t>
            </a:r>
            <a:r>
              <a:rPr lang="nb-NO" dirty="0" smtClean="0"/>
              <a:t>)</a:t>
            </a:r>
          </a:p>
          <a:p>
            <a:pPr>
              <a:buNone/>
            </a:pPr>
            <a:endParaRPr lang="nb-NO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Litt mer om flått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Flått som går på hjortevilt blir ”renset” for </a:t>
            </a:r>
            <a:r>
              <a:rPr lang="nb-NO" dirty="0" err="1" smtClean="0"/>
              <a:t>borrelia</a:t>
            </a:r>
            <a:r>
              <a:rPr lang="nb-NO" dirty="0" smtClean="0"/>
              <a:t>.</a:t>
            </a:r>
          </a:p>
          <a:p>
            <a:r>
              <a:rPr lang="nb-NO" dirty="0" smtClean="0"/>
              <a:t>Hare blir ikke påvirket av </a:t>
            </a:r>
            <a:r>
              <a:rPr lang="nb-NO" dirty="0" err="1" smtClean="0"/>
              <a:t>borrelia</a:t>
            </a:r>
            <a:r>
              <a:rPr lang="nb-NO" dirty="0" smtClean="0"/>
              <a:t>, men er en smittekilde</a:t>
            </a:r>
          </a:p>
          <a:p>
            <a:r>
              <a:rPr lang="nb-NO" dirty="0" smtClean="0"/>
              <a:t>For å smitte med </a:t>
            </a:r>
            <a:r>
              <a:rPr lang="nb-NO" dirty="0" err="1" smtClean="0"/>
              <a:t>borrelia</a:t>
            </a:r>
            <a:r>
              <a:rPr lang="nb-NO" dirty="0" smtClean="0"/>
              <a:t> må flåtten sitte på ca 24 timer</a:t>
            </a:r>
          </a:p>
          <a:p>
            <a:r>
              <a:rPr lang="nb-NO" dirty="0" smtClean="0"/>
              <a:t>Dra flåtten rett ut, jo raskere jo bedre.</a:t>
            </a:r>
          </a:p>
          <a:p>
            <a:r>
              <a:rPr lang="nb-NO" smtClean="0"/>
              <a:t>Hvitløk er bra.</a:t>
            </a:r>
            <a:endParaRPr lang="nb-NO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Enda mer om flått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4 Sykdommer</a:t>
            </a:r>
          </a:p>
          <a:p>
            <a:r>
              <a:rPr lang="nb-NO" dirty="0" err="1" smtClean="0"/>
              <a:t>Borrelia</a:t>
            </a:r>
            <a:endParaRPr lang="nb-NO" dirty="0" smtClean="0"/>
          </a:p>
          <a:p>
            <a:r>
              <a:rPr lang="nb-NO" dirty="0" err="1" smtClean="0"/>
              <a:t>TBE-infeksjon</a:t>
            </a:r>
            <a:r>
              <a:rPr lang="nb-NO" dirty="0" smtClean="0"/>
              <a:t> (Kan få vaksinasjon, infeksjon samtidig med bitt)</a:t>
            </a:r>
          </a:p>
          <a:p>
            <a:r>
              <a:rPr lang="nb-NO" dirty="0" err="1" smtClean="0"/>
              <a:t>Anaplasma</a:t>
            </a:r>
            <a:r>
              <a:rPr lang="nb-NO" dirty="0" smtClean="0"/>
              <a:t> (Undersøkelse i høst viser tegn til infeksjon) </a:t>
            </a:r>
            <a:r>
              <a:rPr lang="nb-NO" dirty="0" err="1" smtClean="0"/>
              <a:t>Sjodogg</a:t>
            </a:r>
            <a:r>
              <a:rPr lang="nb-NO" dirty="0" smtClean="0"/>
              <a:t> på sau</a:t>
            </a:r>
          </a:p>
          <a:p>
            <a:r>
              <a:rPr lang="nb-NO" dirty="0" smtClean="0"/>
              <a:t>Blodpiss</a:t>
            </a:r>
            <a:endParaRPr lang="nb-N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Antall felte elg</a:t>
            </a:r>
            <a:endParaRPr lang="nb-NO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Antall sett elg pr </a:t>
            </a:r>
            <a:r>
              <a:rPr lang="nb-NO" dirty="0" err="1" smtClean="0"/>
              <a:t>jegerdag</a:t>
            </a:r>
            <a:endParaRPr lang="nb-NO" dirty="0"/>
          </a:p>
        </p:txBody>
      </p:sp>
      <p:graphicFrame>
        <p:nvGraphicFramePr>
          <p:cNvPr id="6" name="Plassholder for innhold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Uttak fordelt på kjønn og alder</a:t>
            </a:r>
            <a:endParaRPr lang="nb-NO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859216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2872"/>
                <a:gridCol w="1512168"/>
                <a:gridCol w="1584176"/>
              </a:tblGrid>
              <a:tr h="393576">
                <a:tc>
                  <a:txBody>
                    <a:bodyPr/>
                    <a:lstStyle/>
                    <a:p>
                      <a:endParaRPr lang="nb-NO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3200" dirty="0" smtClean="0"/>
                        <a:t>2013</a:t>
                      </a:r>
                      <a:endParaRPr lang="nb-NO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3200" dirty="0" smtClean="0"/>
                        <a:t>2012</a:t>
                      </a:r>
                      <a:endParaRPr lang="nb-NO" sz="3200" dirty="0"/>
                    </a:p>
                  </a:txBody>
                  <a:tcPr/>
                </a:tc>
              </a:tr>
              <a:tr h="393576">
                <a:tc>
                  <a:txBody>
                    <a:bodyPr/>
                    <a:lstStyle/>
                    <a:p>
                      <a:r>
                        <a:rPr lang="nb-NO" sz="3200" dirty="0" smtClean="0"/>
                        <a:t>Uttak av kalv</a:t>
                      </a:r>
                      <a:endParaRPr lang="nb-NO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3200" dirty="0" smtClean="0"/>
                        <a:t>27%</a:t>
                      </a:r>
                      <a:endParaRPr lang="nb-NO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3200" dirty="0" smtClean="0"/>
                        <a:t>34%</a:t>
                      </a:r>
                      <a:endParaRPr lang="nb-NO" sz="3200" dirty="0"/>
                    </a:p>
                  </a:txBody>
                  <a:tcPr/>
                </a:tc>
              </a:tr>
              <a:tr h="393576">
                <a:tc>
                  <a:txBody>
                    <a:bodyPr/>
                    <a:lstStyle/>
                    <a:p>
                      <a:r>
                        <a:rPr lang="nb-NO" sz="3200" dirty="0" smtClean="0"/>
                        <a:t>Uttak av kalv og ungdyr</a:t>
                      </a:r>
                      <a:endParaRPr lang="nb-NO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3200" dirty="0" smtClean="0"/>
                        <a:t>58%</a:t>
                      </a:r>
                      <a:endParaRPr lang="nb-NO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3200" dirty="0" smtClean="0"/>
                        <a:t>59%</a:t>
                      </a:r>
                      <a:endParaRPr lang="nb-NO" sz="3200" dirty="0"/>
                    </a:p>
                  </a:txBody>
                  <a:tcPr/>
                </a:tc>
              </a:tr>
              <a:tr h="393576">
                <a:tc>
                  <a:txBody>
                    <a:bodyPr/>
                    <a:lstStyle/>
                    <a:p>
                      <a:r>
                        <a:rPr lang="nb-NO" sz="3200" dirty="0" smtClean="0"/>
                        <a:t>Andel hanndyr</a:t>
                      </a:r>
                      <a:endParaRPr lang="nb-NO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3200" dirty="0" smtClean="0"/>
                        <a:t>60%</a:t>
                      </a:r>
                      <a:endParaRPr lang="nb-NO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3200" dirty="0" smtClean="0"/>
                        <a:t>49%</a:t>
                      </a:r>
                      <a:endParaRPr lang="nb-NO" sz="3200" dirty="0"/>
                    </a:p>
                  </a:txBody>
                  <a:tcPr/>
                </a:tc>
              </a:tr>
              <a:tr h="393576">
                <a:tc>
                  <a:txBody>
                    <a:bodyPr/>
                    <a:lstStyle/>
                    <a:p>
                      <a:r>
                        <a:rPr lang="nb-NO" sz="3200" dirty="0" smtClean="0"/>
                        <a:t>Andel hunndyr</a:t>
                      </a:r>
                      <a:endParaRPr lang="nb-NO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3200" dirty="0" smtClean="0"/>
                        <a:t>40%</a:t>
                      </a:r>
                      <a:endParaRPr lang="nb-NO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3200" dirty="0" smtClean="0"/>
                        <a:t>51%</a:t>
                      </a:r>
                      <a:endParaRPr lang="nb-NO" sz="3200" dirty="0"/>
                    </a:p>
                  </a:txBody>
                  <a:tcPr/>
                </a:tc>
              </a:tr>
              <a:tr h="393576">
                <a:tc>
                  <a:txBody>
                    <a:bodyPr/>
                    <a:lstStyle/>
                    <a:p>
                      <a:r>
                        <a:rPr lang="nb-NO" sz="3200" dirty="0" smtClean="0"/>
                        <a:t>Gjennomsnittsvekt</a:t>
                      </a:r>
                      <a:r>
                        <a:rPr lang="nb-NO" sz="3200" baseline="0" dirty="0" smtClean="0"/>
                        <a:t> kalv</a:t>
                      </a:r>
                      <a:endParaRPr lang="nb-NO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3200" dirty="0" smtClean="0"/>
                        <a:t>55 kg</a:t>
                      </a:r>
                      <a:endParaRPr lang="nb-NO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3200" dirty="0" smtClean="0"/>
                        <a:t>55</a:t>
                      </a:r>
                      <a:r>
                        <a:rPr lang="nb-NO" sz="3200" baseline="0" dirty="0" smtClean="0"/>
                        <a:t> kg</a:t>
                      </a:r>
                      <a:endParaRPr lang="nb-NO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Kalv pr ku</a:t>
            </a:r>
            <a:endParaRPr lang="nb-NO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Kalv pr </a:t>
            </a:r>
            <a:r>
              <a:rPr lang="nb-NO" smtClean="0"/>
              <a:t>kalvku</a:t>
            </a:r>
            <a:endParaRPr lang="nb-NO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Ku/ okse forhold</a:t>
            </a:r>
            <a:endParaRPr lang="nb-NO" dirty="0"/>
          </a:p>
        </p:txBody>
      </p:sp>
      <p:graphicFrame>
        <p:nvGraphicFramePr>
          <p:cNvPr id="5" name="Plassholder for innhold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Konklusjon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err="1" smtClean="0"/>
              <a:t>Elgbestanden</a:t>
            </a:r>
            <a:r>
              <a:rPr lang="nb-NO" dirty="0" smtClean="0"/>
              <a:t> er ikke i vekst</a:t>
            </a:r>
          </a:p>
          <a:p>
            <a:r>
              <a:rPr lang="nb-NO" dirty="0" smtClean="0"/>
              <a:t>Kalveproduksjonen er rimelig bra i forhold til resten av fylket</a:t>
            </a:r>
          </a:p>
          <a:p>
            <a:r>
              <a:rPr lang="nb-NO" dirty="0" smtClean="0"/>
              <a:t>Kalvevektene gikk noe ned, men dette skyldes flere kalver på ca 30 kg. Ellers var kalvevektene gode</a:t>
            </a:r>
          </a:p>
          <a:p>
            <a:r>
              <a:rPr lang="nb-NO" dirty="0" smtClean="0"/>
              <a:t>Andelen kalv i uttaket gikk ned, og </a:t>
            </a:r>
            <a:r>
              <a:rPr lang="nb-NO" dirty="0" err="1" smtClean="0"/>
              <a:t>hanndyrandelen</a:t>
            </a:r>
            <a:r>
              <a:rPr lang="nb-NO" dirty="0" smtClean="0"/>
              <a:t> gikk opp</a:t>
            </a:r>
          </a:p>
          <a:p>
            <a:r>
              <a:rPr lang="nb-NO" dirty="0" smtClean="0"/>
              <a:t>Ku/ Okse forholdet er greit</a:t>
            </a:r>
          </a:p>
          <a:p>
            <a:endParaRPr lang="nb-NO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Antall felte hjort</a:t>
            </a:r>
            <a:endParaRPr lang="nb-NO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314</Words>
  <Application>Microsoft Office PowerPoint</Application>
  <PresentationFormat>Skjermfremvisning (4:3)</PresentationFormat>
  <Paragraphs>56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13</vt:i4>
      </vt:variant>
    </vt:vector>
  </HeadingPairs>
  <TitlesOfParts>
    <vt:vector size="14" baseType="lpstr">
      <vt:lpstr>Office-tema</vt:lpstr>
      <vt:lpstr>Elgjakta 2013</vt:lpstr>
      <vt:lpstr>Antall felte elg</vt:lpstr>
      <vt:lpstr>Antall sett elg pr jegerdag</vt:lpstr>
      <vt:lpstr>Uttak fordelt på kjønn og alder</vt:lpstr>
      <vt:lpstr>Kalv pr ku</vt:lpstr>
      <vt:lpstr>Kalv pr kalvku</vt:lpstr>
      <vt:lpstr>Ku/ okse forhold</vt:lpstr>
      <vt:lpstr>Konklusjon</vt:lpstr>
      <vt:lpstr>Antall felte hjort</vt:lpstr>
      <vt:lpstr>Hjortebestanden</vt:lpstr>
      <vt:lpstr>Litt om flått</vt:lpstr>
      <vt:lpstr>Litt mer om flått</vt:lpstr>
      <vt:lpstr>Enda mer om flått</vt:lpstr>
    </vt:vector>
  </TitlesOfParts>
  <Company>IKT Agder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Elgjakta 2013</dc:title>
  <dc:creator>Martin Due-Tønnessen</dc:creator>
  <cp:lastModifiedBy>fk-madue</cp:lastModifiedBy>
  <cp:revision>46</cp:revision>
  <dcterms:created xsi:type="dcterms:W3CDTF">2014-02-04T14:35:17Z</dcterms:created>
  <dcterms:modified xsi:type="dcterms:W3CDTF">2014-04-28T11:22:51Z</dcterms:modified>
</cp:coreProperties>
</file>